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bas Neue Cyrillic" charset="1" panose="02000506000000020004"/>
      <p:regular r:id="rId15"/>
    </p:embeddedFont>
    <p:embeddedFont>
      <p:font typeface="Montserrat" charset="1" panose="00000500000000000000"/>
      <p:regular r:id="rId16"/>
    </p:embeddedFont>
    <p:embeddedFont>
      <p:font typeface="Open Sans" charset="1" panose="020B0606030504020204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2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73448" y="-107575"/>
            <a:ext cx="11598123" cy="10502150"/>
            <a:chOff x="0" y="0"/>
            <a:chExt cx="1796853" cy="16270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6853" cy="1627058"/>
            </a:xfrm>
            <a:custGeom>
              <a:avLst/>
              <a:gdLst/>
              <a:ahLst/>
              <a:cxnLst/>
              <a:rect r="r" b="b" t="t" l="l"/>
              <a:pathLst>
                <a:path h="1627058" w="1796853">
                  <a:moveTo>
                    <a:pt x="0" y="0"/>
                  </a:moveTo>
                  <a:lnTo>
                    <a:pt x="1796853" y="0"/>
                  </a:lnTo>
                  <a:lnTo>
                    <a:pt x="1796853" y="1627058"/>
                  </a:lnTo>
                  <a:lnTo>
                    <a:pt x="0" y="1627058"/>
                  </a:lnTo>
                  <a:close/>
                </a:path>
              </a:pathLst>
            </a:custGeom>
            <a:blipFill>
              <a:blip r:embed="rId2"/>
              <a:stretch>
                <a:fillRect l="-26605" t="-2431" r="0" b="-243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42001" y="695325"/>
            <a:ext cx="16503273" cy="286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33"/>
              </a:lnSpc>
            </a:pPr>
            <a:r>
              <a:rPr lang="en-US" sz="16666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BRIGHT COFFEE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5105345"/>
            <a:ext cx="5744748" cy="650900"/>
            <a:chOff x="0" y="0"/>
            <a:chExt cx="1556232" cy="176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6232" cy="176327"/>
            </a:xfrm>
            <a:custGeom>
              <a:avLst/>
              <a:gdLst/>
              <a:ahLst/>
              <a:cxnLst/>
              <a:rect r="r" b="b" t="t" l="l"/>
              <a:pathLst>
                <a:path h="176327" w="1556232">
                  <a:moveTo>
                    <a:pt x="0" y="0"/>
                  </a:moveTo>
                  <a:lnTo>
                    <a:pt x="1556232" y="0"/>
                  </a:lnTo>
                  <a:lnTo>
                    <a:pt x="1556232" y="176327"/>
                  </a:lnTo>
                  <a:lnTo>
                    <a:pt x="0" y="176327"/>
                  </a:lnTo>
                  <a:close/>
                </a:path>
              </a:pathLst>
            </a:custGeom>
            <a:solidFill>
              <a:srgbClr val="CEBF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6232" cy="21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11963" y="704850"/>
            <a:ext cx="3984955" cy="28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93"/>
              </a:lnSpc>
              <a:spcBef>
                <a:spcPct val="0"/>
              </a:spcBef>
            </a:pPr>
            <a:r>
              <a:rPr lang="en-US" sz="16709" strike="noStrike" u="none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SHOP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6313" y="5195248"/>
            <a:ext cx="5469521" cy="4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3A322F"/>
                </a:solidFill>
                <a:latin typeface="Montserrat"/>
                <a:ea typeface="Montserrat"/>
                <a:cs typeface="Montserrat"/>
                <a:sym typeface="Montserrat"/>
              </a:rPr>
              <a:t>"Bringing Happiness in Every Cup"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528" y="8357675"/>
            <a:ext cx="3497546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: Zidella Morethe</a:t>
            </a:r>
          </a:p>
          <a:p>
            <a:pPr algn="l" marL="0" indent="0" lvl="0">
              <a:lnSpc>
                <a:spcPts val="3419"/>
              </a:lnSpc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Date: 30 June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628343"/>
            <a:ext cx="8115300" cy="340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24"/>
              </a:lnSpc>
            </a:pPr>
            <a:r>
              <a:rPr lang="en-US" sz="9731">
                <a:solidFill>
                  <a:srgbClr val="7E3F0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SALES ANALYSIS &amp;</a:t>
            </a:r>
          </a:p>
          <a:p>
            <a:pPr algn="l" marL="0" indent="0" lvl="0">
              <a:lnSpc>
                <a:spcPts val="13624"/>
              </a:lnSpc>
              <a:spcBef>
                <a:spcPct val="0"/>
              </a:spcBef>
            </a:pPr>
            <a:r>
              <a:rPr lang="en-US" sz="9731">
                <a:solidFill>
                  <a:srgbClr val="7E3F0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STRATEGIC INSIGHTS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7687" y="1403908"/>
            <a:ext cx="15789202" cy="0"/>
          </a:xfrm>
          <a:prstGeom prst="line">
            <a:avLst/>
          </a:prstGeom>
          <a:ln cap="rnd" w="9525">
            <a:solidFill>
              <a:srgbClr val="9D80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87" y="1956714"/>
            <a:ext cx="14669626" cy="4001593"/>
            <a:chOff x="0" y="0"/>
            <a:chExt cx="19559501" cy="53354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9559501" cy="234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320"/>
                </a:lnSpc>
              </a:pPr>
              <a:r>
                <a:rPr lang="en-US" sz="12000">
                  <a:solidFill>
                    <a:srgbClr val="000000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OBJECTIVE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10698"/>
              <a:ext cx="19559501" cy="2524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69"/>
                </a:lnSpc>
              </a:pPr>
              <a:r>
                <a:rPr lang="en-US" sz="3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objective of this this presentation is to communicate the key findings from the sales analysis and provide strategic recomendations for decision making. 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2706" y="830588"/>
            <a:ext cx="10684752" cy="6984907"/>
          </a:xfrm>
          <a:custGeom>
            <a:avLst/>
            <a:gdLst/>
            <a:ahLst/>
            <a:cxnLst/>
            <a:rect r="r" b="b" t="t" l="l"/>
            <a:pathLst>
              <a:path h="6984907" w="10684752">
                <a:moveTo>
                  <a:pt x="0" y="0"/>
                </a:moveTo>
                <a:lnTo>
                  <a:pt x="10684751" y="0"/>
                </a:lnTo>
                <a:lnTo>
                  <a:pt x="10684751" y="6984907"/>
                </a:lnTo>
                <a:lnTo>
                  <a:pt x="0" y="698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3" t="0" r="-5503" b="-33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98" y="8966700"/>
            <a:ext cx="1881404" cy="1224623"/>
          </a:xfrm>
          <a:custGeom>
            <a:avLst/>
            <a:gdLst/>
            <a:ahLst/>
            <a:cxnLst/>
            <a:rect r="r" b="b" t="t" l="l"/>
            <a:pathLst>
              <a:path h="1224623" w="1881404">
                <a:moveTo>
                  <a:pt x="0" y="0"/>
                </a:moveTo>
                <a:lnTo>
                  <a:pt x="1881404" y="0"/>
                </a:lnTo>
                <a:lnTo>
                  <a:pt x="1881404" y="1224622"/>
                </a:lnTo>
                <a:lnTo>
                  <a:pt x="0" y="122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9402" y="8385086"/>
            <a:ext cx="5043304" cy="1806236"/>
            <a:chOff x="0" y="0"/>
            <a:chExt cx="1328278" cy="4757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8278" cy="475717"/>
            </a:xfrm>
            <a:custGeom>
              <a:avLst/>
              <a:gdLst/>
              <a:ahLst/>
              <a:cxnLst/>
              <a:rect r="r" b="b" t="t" l="l"/>
              <a:pathLst>
                <a:path h="475717" w="1328278">
                  <a:moveTo>
                    <a:pt x="0" y="0"/>
                  </a:moveTo>
                  <a:lnTo>
                    <a:pt x="1328278" y="0"/>
                  </a:lnTo>
                  <a:lnTo>
                    <a:pt x="1328278" y="475717"/>
                  </a:lnTo>
                  <a:lnTo>
                    <a:pt x="0" y="475717"/>
                  </a:lnTo>
                  <a:close/>
                </a:path>
              </a:pathLst>
            </a:custGeom>
            <a:solidFill>
              <a:srgbClr val="B89A8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28278" cy="53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03"/>
                </a:lnSpc>
              </a:pPr>
              <a:r>
                <a:rPr lang="en-US" sz="2359">
                  <a:solidFill>
                    <a:srgbClr val="67422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Revenue doubled in just four months, signaling strong performance recovery and business momentum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7998" y="696278"/>
            <a:ext cx="6924708" cy="283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46"/>
              </a:lnSpc>
            </a:pPr>
            <a:r>
              <a:rPr lang="en-US" sz="9288">
                <a:solidFill>
                  <a:srgbClr val="E8E1D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MONTHLY REVENUE WITH %CHANGE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3347" y="4214798"/>
            <a:ext cx="6217528" cy="132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  <a:spcBef>
                <a:spcPct val="0"/>
              </a:spcBef>
            </a:pPr>
            <a:r>
              <a:rPr lang="en-US" sz="253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Following a decline  of  6,65% in  February , Bright Coffee experienced a strong  and accelerating growth 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5728" y="1865204"/>
            <a:ext cx="10247922" cy="5801043"/>
          </a:xfrm>
          <a:custGeom>
            <a:avLst/>
            <a:gdLst/>
            <a:ahLst/>
            <a:cxnLst/>
            <a:rect r="r" b="b" t="t" l="l"/>
            <a:pathLst>
              <a:path h="5801043" w="10247922">
                <a:moveTo>
                  <a:pt x="0" y="0"/>
                </a:moveTo>
                <a:lnTo>
                  <a:pt x="10247922" y="0"/>
                </a:lnTo>
                <a:lnTo>
                  <a:pt x="10247922" y="5801043"/>
                </a:lnTo>
                <a:lnTo>
                  <a:pt x="0" y="580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9" r="-15564" b="-25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0977" y="4140483"/>
            <a:ext cx="1835575" cy="1250486"/>
          </a:xfrm>
          <a:custGeom>
            <a:avLst/>
            <a:gdLst/>
            <a:ahLst/>
            <a:cxnLst/>
            <a:rect r="r" b="b" t="t" l="l"/>
            <a:pathLst>
              <a:path h="1250486" w="1835575">
                <a:moveTo>
                  <a:pt x="0" y="0"/>
                </a:moveTo>
                <a:lnTo>
                  <a:pt x="1835576" y="0"/>
                </a:lnTo>
                <a:lnTo>
                  <a:pt x="1835576" y="1250486"/>
                </a:lnTo>
                <a:lnTo>
                  <a:pt x="0" y="1250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390969"/>
            <a:ext cx="6497028" cy="3125897"/>
            <a:chOff x="0" y="0"/>
            <a:chExt cx="1711151" cy="8232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11151" cy="823281"/>
            </a:xfrm>
            <a:custGeom>
              <a:avLst/>
              <a:gdLst/>
              <a:ahLst/>
              <a:cxnLst/>
              <a:rect r="r" b="b" t="t" l="l"/>
              <a:pathLst>
                <a:path h="823281" w="1711151">
                  <a:moveTo>
                    <a:pt x="0" y="0"/>
                  </a:moveTo>
                  <a:lnTo>
                    <a:pt x="1711151" y="0"/>
                  </a:lnTo>
                  <a:lnTo>
                    <a:pt x="1711151" y="823281"/>
                  </a:lnTo>
                  <a:lnTo>
                    <a:pt x="0" y="823281"/>
                  </a:lnTo>
                  <a:close/>
                </a:path>
              </a:pathLst>
            </a:custGeom>
            <a:solidFill>
              <a:srgbClr val="B89A8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711151" cy="880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03"/>
                </a:lnSpc>
              </a:pPr>
              <a:r>
                <a:rPr lang="en-US" sz="235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Coffee   products account 37,53%</a:t>
              </a:r>
            </a:p>
            <a:p>
              <a:pPr algn="l">
                <a:lnSpc>
                  <a:spcPts val="3303"/>
                </a:lnSpc>
              </a:pPr>
              <a:r>
                <a:rPr lang="en-US" sz="235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 the total revenue, significantly outperforming other categories. Tea contributes (29,06%),Bakery (11,77%),Drinking Chocolate(10,74%),Coffee beans(5,47%) and other products (4,88%)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5617" y="1187400"/>
            <a:ext cx="7533251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9"/>
              </a:lnSpc>
            </a:pPr>
            <a:r>
              <a:rPr lang="en-US" sz="8666">
                <a:solidFill>
                  <a:srgbClr val="67422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PRODUCTS REVENUE TRENDS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51839" y="1692726"/>
            <a:ext cx="9117711" cy="5637764"/>
          </a:xfrm>
          <a:custGeom>
            <a:avLst/>
            <a:gdLst/>
            <a:ahLst/>
            <a:cxnLst/>
            <a:rect r="r" b="b" t="t" l="l"/>
            <a:pathLst>
              <a:path h="5637764" w="9117711">
                <a:moveTo>
                  <a:pt x="0" y="0"/>
                </a:moveTo>
                <a:lnTo>
                  <a:pt x="9117712" y="0"/>
                </a:lnTo>
                <a:lnTo>
                  <a:pt x="9117712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1345" y="8595759"/>
            <a:ext cx="5938726" cy="1691241"/>
            <a:chOff x="0" y="0"/>
            <a:chExt cx="1564109" cy="445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4109" cy="445430"/>
            </a:xfrm>
            <a:custGeom>
              <a:avLst/>
              <a:gdLst/>
              <a:ahLst/>
              <a:cxnLst/>
              <a:rect r="r" b="b" t="t" l="l"/>
              <a:pathLst>
                <a:path h="445430" w="1564109">
                  <a:moveTo>
                    <a:pt x="0" y="0"/>
                  </a:moveTo>
                  <a:lnTo>
                    <a:pt x="1564109" y="0"/>
                  </a:lnTo>
                  <a:lnTo>
                    <a:pt x="1564109" y="445430"/>
                  </a:lnTo>
                  <a:lnTo>
                    <a:pt x="0" y="445430"/>
                  </a:lnTo>
                  <a:close/>
                </a:path>
              </a:pathLst>
            </a:custGeom>
            <a:solidFill>
              <a:srgbClr val="B89A8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64109" cy="502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3"/>
                </a:lnSpc>
              </a:pPr>
              <a:r>
                <a:rPr lang="en-US" sz="235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Revenue is evenly distributed across all store locations , showing operational balance 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67341" y="8842330"/>
            <a:ext cx="1610890" cy="1198099"/>
          </a:xfrm>
          <a:custGeom>
            <a:avLst/>
            <a:gdLst/>
            <a:ahLst/>
            <a:cxnLst/>
            <a:rect r="r" b="b" t="t" l="l"/>
            <a:pathLst>
              <a:path h="1198099" w="1610890">
                <a:moveTo>
                  <a:pt x="0" y="0"/>
                </a:moveTo>
                <a:lnTo>
                  <a:pt x="1610890" y="0"/>
                </a:lnTo>
                <a:lnTo>
                  <a:pt x="1610890" y="1198099"/>
                </a:lnTo>
                <a:lnTo>
                  <a:pt x="0" y="1198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8104" y="4026298"/>
            <a:ext cx="5561313" cy="330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8"/>
              </a:lnSpc>
            </a:pPr>
            <a:r>
              <a:rPr lang="en-US" sz="252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All three locations contribute nearly equal to total revenue </a:t>
            </a:r>
          </a:p>
          <a:p>
            <a:pPr algn="l" marL="545321" indent="-272661" lvl="1">
              <a:lnSpc>
                <a:spcPts val="3788"/>
              </a:lnSpc>
              <a:buFont typeface="Arial"/>
              <a:buChar char="•"/>
            </a:pPr>
            <a:r>
              <a:rPr lang="en-US" b="true" sz="252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Hell’s kitchen </a:t>
            </a:r>
            <a:r>
              <a:rPr lang="en-US" sz="252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slightly  leads with </a:t>
            </a:r>
            <a:r>
              <a:rPr lang="en-US" b="true" sz="252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33,81%,</a:t>
            </a:r>
            <a:r>
              <a:rPr lang="en-US" b="true" sz="2525" u="none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 marL="545321" indent="-272661" lvl="1">
              <a:lnSpc>
                <a:spcPts val="3788"/>
              </a:lnSpc>
              <a:buFont typeface="Arial"/>
              <a:buChar char="•"/>
            </a:pPr>
            <a:r>
              <a:rPr lang="en-US" sz="2525" u="none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followed by  </a:t>
            </a:r>
            <a:r>
              <a:rPr lang="en-US" b="true" sz="2525" u="none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Astoria</a:t>
            </a:r>
            <a:r>
              <a:rPr lang="en-US" sz="2525" u="none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 at </a:t>
            </a:r>
            <a:r>
              <a:rPr lang="en-US" b="true" sz="2525" u="none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33,25%,</a:t>
            </a:r>
          </a:p>
          <a:p>
            <a:pPr algn="l" marL="545321" indent="-272661" lvl="1">
              <a:lnSpc>
                <a:spcPts val="3788"/>
              </a:lnSpc>
              <a:buFont typeface="Arial"/>
              <a:buChar char="•"/>
            </a:pPr>
            <a:r>
              <a:rPr lang="en-US" sz="2525" u="none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525" u="none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Manhattan</a:t>
            </a:r>
            <a:r>
              <a:rPr lang="en-US" sz="2525" u="none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at </a:t>
            </a:r>
            <a:r>
              <a:rPr lang="en-US" b="true" sz="2525" u="none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32,94%.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7923" y="260977"/>
            <a:ext cx="7875328" cy="256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68"/>
              </a:lnSpc>
              <a:spcBef>
                <a:spcPct val="0"/>
              </a:spcBef>
            </a:pPr>
            <a:r>
              <a:rPr lang="en-US" sz="839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REVENUE CONTRIBUTION BY STORE LOCATION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2968" y="3968398"/>
            <a:ext cx="9404270" cy="5289902"/>
          </a:xfrm>
          <a:custGeom>
            <a:avLst/>
            <a:gdLst/>
            <a:ahLst/>
            <a:cxnLst/>
            <a:rect r="r" b="b" t="t" l="l"/>
            <a:pathLst>
              <a:path h="5289902" w="9404270">
                <a:moveTo>
                  <a:pt x="0" y="0"/>
                </a:moveTo>
                <a:lnTo>
                  <a:pt x="9404270" y="0"/>
                </a:lnTo>
                <a:lnTo>
                  <a:pt x="9404270" y="5289902"/>
                </a:lnTo>
                <a:lnTo>
                  <a:pt x="0" y="528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2109" y="3968398"/>
            <a:ext cx="1226144" cy="1226144"/>
          </a:xfrm>
          <a:custGeom>
            <a:avLst/>
            <a:gdLst/>
            <a:ahLst/>
            <a:cxnLst/>
            <a:rect r="r" b="b" t="t" l="l"/>
            <a:pathLst>
              <a:path h="1226144" w="1226144">
                <a:moveTo>
                  <a:pt x="0" y="0"/>
                </a:moveTo>
                <a:lnTo>
                  <a:pt x="1226144" y="0"/>
                </a:lnTo>
                <a:lnTo>
                  <a:pt x="1226144" y="1226144"/>
                </a:lnTo>
                <a:lnTo>
                  <a:pt x="0" y="122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54220"/>
            <a:ext cx="1160602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50"/>
              </a:lnSpc>
            </a:pPr>
            <a:r>
              <a:rPr lang="en-US" sz="7209">
                <a:solidFill>
                  <a:srgbClr val="54545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PRODUCT PERFORMANCE:VOLUME VS REVENUE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8253" y="4264619"/>
            <a:ext cx="6143983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</a:pPr>
            <a:r>
              <a:rPr lang="en-US" sz="3599">
                <a:solidFill>
                  <a:srgbClr val="100F0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Product performance reveals three product categories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15317" y="5624373"/>
            <a:ext cx="6143983" cy="444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633" indent="-247816" lvl="1">
              <a:lnSpc>
                <a:spcPts val="2984"/>
              </a:lnSpc>
              <a:buFont typeface="Arial"/>
              <a:buChar char="•"/>
            </a:pP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drivers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like</a:t>
            </a: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Coffee, Tea, Bakery, Drinking Chocolate 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deliver both high volume and revenue.</a:t>
            </a:r>
          </a:p>
          <a:p>
            <a:pPr algn="l" marL="495633" indent="-247816" lvl="1">
              <a:lnSpc>
                <a:spcPts val="2984"/>
              </a:lnSpc>
              <a:buFont typeface="Arial"/>
              <a:buChar char="•"/>
            </a:pP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Balanced performer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such as </a:t>
            </a: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Flavours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shows a direct units-revenue correlation making them steady sellers.</a:t>
            </a:r>
          </a:p>
          <a:p>
            <a:pPr algn="l" marL="495633" indent="-247816" lvl="1">
              <a:lnSpc>
                <a:spcPts val="2984"/>
              </a:lnSpc>
              <a:buFont typeface="Arial"/>
              <a:buChar char="•"/>
            </a:pP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Premium products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such a </a:t>
            </a:r>
            <a:r>
              <a:rPr lang="en-US" b="true" sz="2295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Coffee beans, Loose Tea, Branded and Packaged  chocolate</a:t>
            </a:r>
            <a:r>
              <a:rPr lang="en-US" sz="2295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generate high revenue, indicating strong margin potential 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3500" y="2505349"/>
            <a:ext cx="10136793" cy="5738338"/>
          </a:xfrm>
          <a:custGeom>
            <a:avLst/>
            <a:gdLst/>
            <a:ahLst/>
            <a:cxnLst/>
            <a:rect r="r" b="b" t="t" l="l"/>
            <a:pathLst>
              <a:path h="5738338" w="10136793">
                <a:moveTo>
                  <a:pt x="0" y="0"/>
                </a:moveTo>
                <a:lnTo>
                  <a:pt x="10136793" y="0"/>
                </a:lnTo>
                <a:lnTo>
                  <a:pt x="10136793" y="5738338"/>
                </a:lnTo>
                <a:lnTo>
                  <a:pt x="0" y="573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9" t="-2355" r="-2124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96244" y="10239866"/>
            <a:ext cx="18288000" cy="94268"/>
          </a:xfrm>
          <a:prstGeom prst="line">
            <a:avLst/>
          </a:prstGeom>
          <a:ln cap="flat" w="19050">
            <a:solidFill>
              <a:srgbClr val="F0F0F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6194" y="2780257"/>
            <a:ext cx="832506" cy="832506"/>
          </a:xfrm>
          <a:custGeom>
            <a:avLst/>
            <a:gdLst/>
            <a:ahLst/>
            <a:cxnLst/>
            <a:rect r="r" b="b" t="t" l="l"/>
            <a:pathLst>
              <a:path h="832506" w="832506">
                <a:moveTo>
                  <a:pt x="0" y="0"/>
                </a:moveTo>
                <a:lnTo>
                  <a:pt x="832506" y="0"/>
                </a:lnTo>
                <a:lnTo>
                  <a:pt x="832506" y="832505"/>
                </a:lnTo>
                <a:lnTo>
                  <a:pt x="0" y="83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133" y="882884"/>
            <a:ext cx="6974767" cy="207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9"/>
              </a:lnSpc>
              <a:spcBef>
                <a:spcPct val="0"/>
              </a:spcBef>
            </a:pPr>
            <a:r>
              <a:rPr lang="en-US" sz="8698">
                <a:solidFill>
                  <a:srgbClr val="54545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PEAK HOUR SALES PER STORE LOCATION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133" y="7527517"/>
            <a:ext cx="713271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6742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Lower Manhattan</a:t>
            </a:r>
            <a:r>
              <a:rPr lang="en-US" sz="2499">
                <a:solidFill>
                  <a:srgbClr val="67422D"/>
                </a:solidFill>
                <a:latin typeface="Montserrat"/>
                <a:ea typeface="Montserrat"/>
                <a:cs typeface="Montserrat"/>
                <a:sym typeface="Montserrat"/>
              </a:rPr>
              <a:t> dominates the mornings , indicating strong customer engagement.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6742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Astoria</a:t>
            </a:r>
            <a:r>
              <a:rPr lang="en-US" sz="2499">
                <a:solidFill>
                  <a:srgbClr val="67422D"/>
                </a:solidFill>
                <a:latin typeface="Montserrat"/>
                <a:ea typeface="Montserrat"/>
                <a:cs typeface="Montserrat"/>
                <a:sym typeface="Montserrat"/>
              </a:rPr>
              <a:t> take the lead in both the afternoon and the evenings.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b="true" sz="2499">
                <a:solidFill>
                  <a:srgbClr val="67422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Hell’s Kitchen</a:t>
            </a:r>
            <a:r>
              <a:rPr lang="en-US" sz="2499">
                <a:solidFill>
                  <a:srgbClr val="67422D"/>
                </a:solidFill>
                <a:latin typeface="Montserrat"/>
                <a:ea typeface="Montserrat"/>
                <a:cs typeface="Montserrat"/>
                <a:sym typeface="Montserrat"/>
              </a:rPr>
              <a:t>  mainly ranks in the middle across all time slots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400" y="2881189"/>
            <a:ext cx="6664442" cy="244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2"/>
              </a:lnSpc>
              <a:spcBef>
                <a:spcPct val="0"/>
              </a:spcBef>
            </a:pPr>
            <a:r>
              <a:rPr lang="en-US" sz="3487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sales activity across the stores follows a clear pattern sales are highest in the morning ,drops slighthly in the afternoon and reaches a low point in the evening.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832605"/>
            <a:ext cx="10138099" cy="8621790"/>
          </a:xfrm>
          <a:custGeom>
            <a:avLst/>
            <a:gdLst/>
            <a:ahLst/>
            <a:cxnLst/>
            <a:rect r="r" b="b" t="t" l="l"/>
            <a:pathLst>
              <a:path h="8621790" w="10138099">
                <a:moveTo>
                  <a:pt x="0" y="0"/>
                </a:moveTo>
                <a:lnTo>
                  <a:pt x="10138099" y="0"/>
                </a:lnTo>
                <a:lnTo>
                  <a:pt x="10138099" y="8621790"/>
                </a:lnTo>
                <a:lnTo>
                  <a:pt x="0" y="8621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4" t="0" r="-82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79206" y="3685561"/>
            <a:ext cx="5808095" cy="0"/>
          </a:xfrm>
          <a:prstGeom prst="line">
            <a:avLst/>
          </a:prstGeom>
          <a:ln cap="flat" w="104775">
            <a:solidFill>
              <a:srgbClr val="E5E4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336493" y="4061799"/>
            <a:ext cx="832506" cy="832506"/>
          </a:xfrm>
          <a:custGeom>
            <a:avLst/>
            <a:gdLst/>
            <a:ahLst/>
            <a:cxnLst/>
            <a:rect r="r" b="b" t="t" l="l"/>
            <a:pathLst>
              <a:path h="832506" w="832506">
                <a:moveTo>
                  <a:pt x="0" y="0"/>
                </a:moveTo>
                <a:lnTo>
                  <a:pt x="832506" y="0"/>
                </a:lnTo>
                <a:lnTo>
                  <a:pt x="832506" y="832505"/>
                </a:lnTo>
                <a:lnTo>
                  <a:pt x="0" y="83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50058" y="1932481"/>
            <a:ext cx="6266392" cy="137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790"/>
              </a:lnSpc>
            </a:pPr>
            <a:r>
              <a:rPr lang="en-US" sz="8991">
                <a:solidFill>
                  <a:srgbClr val="54545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PEAK SALES DAYS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68999" y="4033224"/>
            <a:ext cx="5554984" cy="49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b="true" sz="3000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Monday</a:t>
            </a:r>
            <a:r>
              <a:rPr lang="en-US" sz="3000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generates the highest total revenue of the week, followed by </a:t>
            </a:r>
            <a:r>
              <a:rPr lang="en-US" b="true" sz="3000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Friday, Thursday ,Wednesday</a:t>
            </a:r>
            <a:r>
              <a:rPr lang="en-US" sz="3000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3000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Tuesday.</a:t>
            </a:r>
            <a:r>
              <a:rPr lang="en-US" sz="3000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00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Sunday</a:t>
            </a:r>
            <a:r>
              <a:rPr lang="en-US" sz="3000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3000">
                <a:solidFill>
                  <a:srgbClr val="7E3F0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Saturday </a:t>
            </a:r>
            <a:r>
              <a:rPr lang="en-US" sz="3000">
                <a:solidFill>
                  <a:srgbClr val="7E3F02"/>
                </a:solidFill>
                <a:latin typeface="Montserrat"/>
                <a:ea typeface="Montserrat"/>
                <a:cs typeface="Montserrat"/>
                <a:sym typeface="Montserrat"/>
              </a:rPr>
              <a:t>show the lowest sales activity, suggesting that weekends are the weakest revenue periods for the store.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9A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000" y="2039429"/>
            <a:ext cx="6653324" cy="1843422"/>
            <a:chOff x="0" y="0"/>
            <a:chExt cx="1752316" cy="4855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2316" cy="485510"/>
            </a:xfrm>
            <a:custGeom>
              <a:avLst/>
              <a:gdLst/>
              <a:ahLst/>
              <a:cxnLst/>
              <a:rect r="r" b="b" t="t" l="l"/>
              <a:pathLst>
                <a:path h="485510" w="1752316">
                  <a:moveTo>
                    <a:pt x="18618" y="0"/>
                  </a:moveTo>
                  <a:lnTo>
                    <a:pt x="1733698" y="0"/>
                  </a:lnTo>
                  <a:cubicBezTo>
                    <a:pt x="1738636" y="0"/>
                    <a:pt x="1743371" y="1962"/>
                    <a:pt x="1746863" y="5453"/>
                  </a:cubicBezTo>
                  <a:cubicBezTo>
                    <a:pt x="1750354" y="8945"/>
                    <a:pt x="1752316" y="13680"/>
                    <a:pt x="1752316" y="18618"/>
                  </a:cubicBezTo>
                  <a:lnTo>
                    <a:pt x="1752316" y="466892"/>
                  </a:lnTo>
                  <a:cubicBezTo>
                    <a:pt x="1752316" y="477175"/>
                    <a:pt x="1743980" y="485510"/>
                    <a:pt x="1733698" y="485510"/>
                  </a:cubicBezTo>
                  <a:lnTo>
                    <a:pt x="18618" y="485510"/>
                  </a:lnTo>
                  <a:cubicBezTo>
                    <a:pt x="8336" y="485510"/>
                    <a:pt x="0" y="477175"/>
                    <a:pt x="0" y="466892"/>
                  </a:cubicBezTo>
                  <a:lnTo>
                    <a:pt x="0" y="18618"/>
                  </a:lnTo>
                  <a:cubicBezTo>
                    <a:pt x="0" y="8336"/>
                    <a:pt x="8336" y="0"/>
                    <a:pt x="18618" y="0"/>
                  </a:cubicBezTo>
                  <a:close/>
                </a:path>
              </a:pathLst>
            </a:custGeom>
            <a:solidFill>
              <a:srgbClr val="6742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752316" cy="5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49"/>
                </a:lnSpc>
              </a:pPr>
              <a:r>
                <a:rPr lang="en-US" sz="2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Most of the sales occurs during morning across all the stores.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6356" y="7108223"/>
            <a:ext cx="6653324" cy="1757234"/>
            <a:chOff x="0" y="0"/>
            <a:chExt cx="1752316" cy="462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2316" cy="462811"/>
            </a:xfrm>
            <a:custGeom>
              <a:avLst/>
              <a:gdLst/>
              <a:ahLst/>
              <a:cxnLst/>
              <a:rect r="r" b="b" t="t" l="l"/>
              <a:pathLst>
                <a:path h="462811" w="1752316">
                  <a:moveTo>
                    <a:pt x="18618" y="0"/>
                  </a:moveTo>
                  <a:lnTo>
                    <a:pt x="1733698" y="0"/>
                  </a:lnTo>
                  <a:cubicBezTo>
                    <a:pt x="1738636" y="0"/>
                    <a:pt x="1743371" y="1962"/>
                    <a:pt x="1746863" y="5453"/>
                  </a:cubicBezTo>
                  <a:cubicBezTo>
                    <a:pt x="1750354" y="8945"/>
                    <a:pt x="1752316" y="13680"/>
                    <a:pt x="1752316" y="18618"/>
                  </a:cubicBezTo>
                  <a:lnTo>
                    <a:pt x="1752316" y="444193"/>
                  </a:lnTo>
                  <a:cubicBezTo>
                    <a:pt x="1752316" y="454475"/>
                    <a:pt x="1743980" y="462811"/>
                    <a:pt x="1733698" y="462811"/>
                  </a:cubicBezTo>
                  <a:lnTo>
                    <a:pt x="18618" y="462811"/>
                  </a:lnTo>
                  <a:cubicBezTo>
                    <a:pt x="8336" y="462811"/>
                    <a:pt x="0" y="454475"/>
                    <a:pt x="0" y="444193"/>
                  </a:cubicBezTo>
                  <a:lnTo>
                    <a:pt x="0" y="18618"/>
                  </a:lnTo>
                  <a:cubicBezTo>
                    <a:pt x="0" y="8336"/>
                    <a:pt x="8336" y="0"/>
                    <a:pt x="18618" y="0"/>
                  </a:cubicBezTo>
                  <a:close/>
                </a:path>
              </a:pathLst>
            </a:custGeom>
            <a:solidFill>
              <a:srgbClr val="67422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752316" cy="548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49"/>
                </a:lnSpc>
              </a:pPr>
              <a:r>
                <a:rPr lang="en-US" sz="2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Products categories such as coffee, tea and bakery drive most of our revenue.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6356" y="4153535"/>
            <a:ext cx="6653324" cy="1757234"/>
            <a:chOff x="0" y="0"/>
            <a:chExt cx="1752316" cy="4628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2316" cy="462811"/>
            </a:xfrm>
            <a:custGeom>
              <a:avLst/>
              <a:gdLst/>
              <a:ahLst/>
              <a:cxnLst/>
              <a:rect r="r" b="b" t="t" l="l"/>
              <a:pathLst>
                <a:path h="462811" w="1752316">
                  <a:moveTo>
                    <a:pt x="18618" y="0"/>
                  </a:moveTo>
                  <a:lnTo>
                    <a:pt x="1733698" y="0"/>
                  </a:lnTo>
                  <a:cubicBezTo>
                    <a:pt x="1738636" y="0"/>
                    <a:pt x="1743371" y="1962"/>
                    <a:pt x="1746863" y="5453"/>
                  </a:cubicBezTo>
                  <a:cubicBezTo>
                    <a:pt x="1750354" y="8945"/>
                    <a:pt x="1752316" y="13680"/>
                    <a:pt x="1752316" y="18618"/>
                  </a:cubicBezTo>
                  <a:lnTo>
                    <a:pt x="1752316" y="444193"/>
                  </a:lnTo>
                  <a:cubicBezTo>
                    <a:pt x="1752316" y="454475"/>
                    <a:pt x="1743980" y="462811"/>
                    <a:pt x="1733698" y="462811"/>
                  </a:cubicBezTo>
                  <a:lnTo>
                    <a:pt x="18618" y="462811"/>
                  </a:lnTo>
                  <a:cubicBezTo>
                    <a:pt x="8336" y="462811"/>
                    <a:pt x="0" y="454475"/>
                    <a:pt x="0" y="444193"/>
                  </a:cubicBezTo>
                  <a:lnTo>
                    <a:pt x="0" y="18618"/>
                  </a:lnTo>
                  <a:cubicBezTo>
                    <a:pt x="0" y="8336"/>
                    <a:pt x="8336" y="0"/>
                    <a:pt x="18618" y="0"/>
                  </a:cubicBezTo>
                  <a:close/>
                </a:path>
              </a:pathLst>
            </a:custGeom>
            <a:solidFill>
              <a:srgbClr val="6742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752316" cy="548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349"/>
                </a:lnSpc>
              </a:pPr>
              <a:r>
                <a:rPr lang="en-US" sz="2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Weekdays generates higher revenue compared to weekends, with Monday outperforming other days.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14648" y="2039429"/>
            <a:ext cx="9775247" cy="1843422"/>
            <a:chOff x="0" y="0"/>
            <a:chExt cx="2574551" cy="485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4551" cy="485510"/>
            </a:xfrm>
            <a:custGeom>
              <a:avLst/>
              <a:gdLst/>
              <a:ahLst/>
              <a:cxnLst/>
              <a:rect r="r" b="b" t="t" l="l"/>
              <a:pathLst>
                <a:path h="485510" w="2574551">
                  <a:moveTo>
                    <a:pt x="12672" y="0"/>
                  </a:moveTo>
                  <a:lnTo>
                    <a:pt x="2561879" y="0"/>
                  </a:lnTo>
                  <a:cubicBezTo>
                    <a:pt x="2565240" y="0"/>
                    <a:pt x="2568463" y="1335"/>
                    <a:pt x="2570839" y="3712"/>
                  </a:cubicBezTo>
                  <a:cubicBezTo>
                    <a:pt x="2573216" y="6088"/>
                    <a:pt x="2574551" y="9311"/>
                    <a:pt x="2574551" y="12672"/>
                  </a:cubicBezTo>
                  <a:lnTo>
                    <a:pt x="2574551" y="472838"/>
                  </a:lnTo>
                  <a:cubicBezTo>
                    <a:pt x="2574551" y="476199"/>
                    <a:pt x="2573216" y="479422"/>
                    <a:pt x="2570839" y="481799"/>
                  </a:cubicBezTo>
                  <a:cubicBezTo>
                    <a:pt x="2568463" y="484175"/>
                    <a:pt x="2565240" y="485510"/>
                    <a:pt x="2561879" y="485510"/>
                  </a:cubicBezTo>
                  <a:lnTo>
                    <a:pt x="12672" y="485510"/>
                  </a:lnTo>
                  <a:cubicBezTo>
                    <a:pt x="5673" y="485510"/>
                    <a:pt x="0" y="479837"/>
                    <a:pt x="0" y="472838"/>
                  </a:cubicBezTo>
                  <a:lnTo>
                    <a:pt x="0" y="12672"/>
                  </a:lnTo>
                  <a:cubicBezTo>
                    <a:pt x="0" y="9311"/>
                    <a:pt x="1335" y="6088"/>
                    <a:pt x="3712" y="3712"/>
                  </a:cubicBezTo>
                  <a:cubicBezTo>
                    <a:pt x="6088" y="1335"/>
                    <a:pt x="9311" y="0"/>
                    <a:pt x="12672" y="0"/>
                  </a:cubicBezTo>
                  <a:close/>
                </a:path>
              </a:pathLst>
            </a:custGeom>
            <a:solidFill>
              <a:srgbClr val="73627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574551" cy="571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Prioritise staffing, stock and promotions during morning hours . Launch ‘Early Bird’  combos and loyalty perks.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14648" y="4153535"/>
            <a:ext cx="9775247" cy="2300159"/>
            <a:chOff x="0" y="0"/>
            <a:chExt cx="2574551" cy="6058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74551" cy="605803"/>
            </a:xfrm>
            <a:custGeom>
              <a:avLst/>
              <a:gdLst/>
              <a:ahLst/>
              <a:cxnLst/>
              <a:rect r="r" b="b" t="t" l="l"/>
              <a:pathLst>
                <a:path h="605803" w="2574551">
                  <a:moveTo>
                    <a:pt x="12672" y="0"/>
                  </a:moveTo>
                  <a:lnTo>
                    <a:pt x="2561879" y="0"/>
                  </a:lnTo>
                  <a:cubicBezTo>
                    <a:pt x="2565240" y="0"/>
                    <a:pt x="2568463" y="1335"/>
                    <a:pt x="2570839" y="3712"/>
                  </a:cubicBezTo>
                  <a:cubicBezTo>
                    <a:pt x="2573216" y="6088"/>
                    <a:pt x="2574551" y="9311"/>
                    <a:pt x="2574551" y="12672"/>
                  </a:cubicBezTo>
                  <a:lnTo>
                    <a:pt x="2574551" y="593131"/>
                  </a:lnTo>
                  <a:cubicBezTo>
                    <a:pt x="2574551" y="600130"/>
                    <a:pt x="2568877" y="605803"/>
                    <a:pt x="2561879" y="605803"/>
                  </a:cubicBezTo>
                  <a:lnTo>
                    <a:pt x="12672" y="605803"/>
                  </a:lnTo>
                  <a:cubicBezTo>
                    <a:pt x="9311" y="605803"/>
                    <a:pt x="6088" y="604468"/>
                    <a:pt x="3712" y="602092"/>
                  </a:cubicBezTo>
                  <a:cubicBezTo>
                    <a:pt x="1335" y="599715"/>
                    <a:pt x="0" y="596492"/>
                    <a:pt x="0" y="593131"/>
                  </a:cubicBezTo>
                  <a:lnTo>
                    <a:pt x="0" y="12672"/>
                  </a:lnTo>
                  <a:cubicBezTo>
                    <a:pt x="0" y="9311"/>
                    <a:pt x="1335" y="6088"/>
                    <a:pt x="3712" y="3712"/>
                  </a:cubicBezTo>
                  <a:cubicBezTo>
                    <a:pt x="6088" y="1335"/>
                    <a:pt x="9311" y="0"/>
                    <a:pt x="12672" y="0"/>
                  </a:cubicBezTo>
                  <a:close/>
                </a:path>
              </a:pathLst>
            </a:custGeom>
            <a:solidFill>
              <a:srgbClr val="73627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574551" cy="691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26106" indent="-313053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Maximise operations and  marketing on weekdays especially Monday.</a:t>
              </a:r>
            </a:p>
            <a:p>
              <a:pPr algn="l" marL="626106" indent="-313053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Use weekends to clear slow-moving stock with discount promotions.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07000" y="424430"/>
            <a:ext cx="6852037" cy="1208540"/>
            <a:chOff x="0" y="0"/>
            <a:chExt cx="1804652" cy="3182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04652" cy="318298"/>
            </a:xfrm>
            <a:custGeom>
              <a:avLst/>
              <a:gdLst/>
              <a:ahLst/>
              <a:cxnLst/>
              <a:rect r="r" b="b" t="t" l="l"/>
              <a:pathLst>
                <a:path h="318298" w="1804652">
                  <a:moveTo>
                    <a:pt x="58753" y="0"/>
                  </a:moveTo>
                  <a:lnTo>
                    <a:pt x="1745898" y="0"/>
                  </a:lnTo>
                  <a:cubicBezTo>
                    <a:pt x="1761481" y="0"/>
                    <a:pt x="1776425" y="6190"/>
                    <a:pt x="1787443" y="17208"/>
                  </a:cubicBezTo>
                  <a:cubicBezTo>
                    <a:pt x="1798462" y="28227"/>
                    <a:pt x="1804652" y="43171"/>
                    <a:pt x="1804652" y="58753"/>
                  </a:cubicBezTo>
                  <a:lnTo>
                    <a:pt x="1804652" y="259545"/>
                  </a:lnTo>
                  <a:cubicBezTo>
                    <a:pt x="1804652" y="275128"/>
                    <a:pt x="1798462" y="290072"/>
                    <a:pt x="1787443" y="301090"/>
                  </a:cubicBezTo>
                  <a:cubicBezTo>
                    <a:pt x="1776425" y="312108"/>
                    <a:pt x="1761481" y="318298"/>
                    <a:pt x="1745898" y="318298"/>
                  </a:cubicBezTo>
                  <a:lnTo>
                    <a:pt x="58753" y="318298"/>
                  </a:lnTo>
                  <a:cubicBezTo>
                    <a:pt x="43171" y="318298"/>
                    <a:pt x="28227" y="312108"/>
                    <a:pt x="17208" y="301090"/>
                  </a:cubicBezTo>
                  <a:cubicBezTo>
                    <a:pt x="6190" y="290072"/>
                    <a:pt x="0" y="275128"/>
                    <a:pt x="0" y="259545"/>
                  </a:cubicBezTo>
                  <a:lnTo>
                    <a:pt x="0" y="58753"/>
                  </a:lnTo>
                  <a:cubicBezTo>
                    <a:pt x="0" y="43171"/>
                    <a:pt x="6190" y="28227"/>
                    <a:pt x="17208" y="17208"/>
                  </a:cubicBezTo>
                  <a:cubicBezTo>
                    <a:pt x="28227" y="6190"/>
                    <a:pt x="43171" y="0"/>
                    <a:pt x="58753" y="0"/>
                  </a:cubicBezTo>
                  <a:close/>
                </a:path>
              </a:pathLst>
            </a:custGeom>
            <a:solidFill>
              <a:srgbClr val="67422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1804652" cy="461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49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key findings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14648" y="519813"/>
            <a:ext cx="9775247" cy="1113156"/>
            <a:chOff x="0" y="0"/>
            <a:chExt cx="2574551" cy="2931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74551" cy="293177"/>
            </a:xfrm>
            <a:custGeom>
              <a:avLst/>
              <a:gdLst/>
              <a:ahLst/>
              <a:cxnLst/>
              <a:rect r="r" b="b" t="t" l="l"/>
              <a:pathLst>
                <a:path h="293177" w="2574551">
                  <a:moveTo>
                    <a:pt x="41184" y="0"/>
                  </a:moveTo>
                  <a:lnTo>
                    <a:pt x="2533367" y="0"/>
                  </a:lnTo>
                  <a:cubicBezTo>
                    <a:pt x="2556112" y="0"/>
                    <a:pt x="2574551" y="18439"/>
                    <a:pt x="2574551" y="41184"/>
                  </a:cubicBezTo>
                  <a:lnTo>
                    <a:pt x="2574551" y="251993"/>
                  </a:lnTo>
                  <a:cubicBezTo>
                    <a:pt x="2574551" y="274738"/>
                    <a:pt x="2556112" y="293177"/>
                    <a:pt x="2533367" y="293177"/>
                  </a:cubicBezTo>
                  <a:lnTo>
                    <a:pt x="41184" y="293177"/>
                  </a:lnTo>
                  <a:cubicBezTo>
                    <a:pt x="18439" y="293177"/>
                    <a:pt x="0" y="274738"/>
                    <a:pt x="0" y="251993"/>
                  </a:cubicBezTo>
                  <a:lnTo>
                    <a:pt x="0" y="41184"/>
                  </a:lnTo>
                  <a:cubicBezTo>
                    <a:pt x="0" y="18439"/>
                    <a:pt x="18439" y="0"/>
                    <a:pt x="41184" y="0"/>
                  </a:cubicBezTo>
                  <a:close/>
                </a:path>
              </a:pathLst>
            </a:custGeom>
            <a:solidFill>
              <a:srgbClr val="73627C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42875"/>
              <a:ext cx="2574551" cy="43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99"/>
                </a:lnSpc>
              </a:pPr>
              <a:r>
                <a:rPr lang="en-US" sz="49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recommendations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450281" y="468162"/>
            <a:ext cx="1035027" cy="1216459"/>
          </a:xfrm>
          <a:custGeom>
            <a:avLst/>
            <a:gdLst/>
            <a:ahLst/>
            <a:cxnLst/>
            <a:rect r="r" b="b" t="t" l="l"/>
            <a:pathLst>
              <a:path h="1216459" w="1035027">
                <a:moveTo>
                  <a:pt x="0" y="0"/>
                </a:moveTo>
                <a:lnTo>
                  <a:pt x="1035027" y="0"/>
                </a:lnTo>
                <a:lnTo>
                  <a:pt x="1035027" y="1216459"/>
                </a:lnTo>
                <a:lnTo>
                  <a:pt x="0" y="121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036457" y="657505"/>
            <a:ext cx="834726" cy="837773"/>
          </a:xfrm>
          <a:custGeom>
            <a:avLst/>
            <a:gdLst/>
            <a:ahLst/>
            <a:cxnLst/>
            <a:rect r="r" b="b" t="t" l="l"/>
            <a:pathLst>
              <a:path h="837773" w="834726">
                <a:moveTo>
                  <a:pt x="0" y="0"/>
                </a:moveTo>
                <a:lnTo>
                  <a:pt x="834727" y="0"/>
                </a:lnTo>
                <a:lnTo>
                  <a:pt x="834727" y="837773"/>
                </a:lnTo>
                <a:lnTo>
                  <a:pt x="0" y="837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814648" y="7026495"/>
            <a:ext cx="9775247" cy="2924813"/>
            <a:chOff x="0" y="0"/>
            <a:chExt cx="2574551" cy="7703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74551" cy="770321"/>
            </a:xfrm>
            <a:custGeom>
              <a:avLst/>
              <a:gdLst/>
              <a:ahLst/>
              <a:cxnLst/>
              <a:rect r="r" b="b" t="t" l="l"/>
              <a:pathLst>
                <a:path h="770321" w="2574551">
                  <a:moveTo>
                    <a:pt x="12672" y="0"/>
                  </a:moveTo>
                  <a:lnTo>
                    <a:pt x="2561879" y="0"/>
                  </a:lnTo>
                  <a:cubicBezTo>
                    <a:pt x="2565240" y="0"/>
                    <a:pt x="2568463" y="1335"/>
                    <a:pt x="2570839" y="3712"/>
                  </a:cubicBezTo>
                  <a:cubicBezTo>
                    <a:pt x="2573216" y="6088"/>
                    <a:pt x="2574551" y="9311"/>
                    <a:pt x="2574551" y="12672"/>
                  </a:cubicBezTo>
                  <a:lnTo>
                    <a:pt x="2574551" y="757649"/>
                  </a:lnTo>
                  <a:cubicBezTo>
                    <a:pt x="2574551" y="761010"/>
                    <a:pt x="2573216" y="764233"/>
                    <a:pt x="2570839" y="766610"/>
                  </a:cubicBezTo>
                  <a:cubicBezTo>
                    <a:pt x="2568463" y="768986"/>
                    <a:pt x="2565240" y="770321"/>
                    <a:pt x="2561879" y="770321"/>
                  </a:cubicBezTo>
                  <a:lnTo>
                    <a:pt x="12672" y="770321"/>
                  </a:lnTo>
                  <a:cubicBezTo>
                    <a:pt x="5673" y="770321"/>
                    <a:pt x="0" y="764648"/>
                    <a:pt x="0" y="757649"/>
                  </a:cubicBezTo>
                  <a:lnTo>
                    <a:pt x="0" y="12672"/>
                  </a:lnTo>
                  <a:cubicBezTo>
                    <a:pt x="0" y="9311"/>
                    <a:pt x="1335" y="6088"/>
                    <a:pt x="3712" y="3712"/>
                  </a:cubicBezTo>
                  <a:cubicBezTo>
                    <a:pt x="6088" y="1335"/>
                    <a:pt x="9311" y="0"/>
                    <a:pt x="12672" y="0"/>
                  </a:cubicBezTo>
                  <a:close/>
                </a:path>
              </a:pathLst>
            </a:custGeom>
            <a:solidFill>
              <a:srgbClr val="73627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2574551" cy="856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26106" indent="-313053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consistent availability and visibility of these top selling products.</a:t>
              </a:r>
            </a:p>
            <a:p>
              <a:pPr algn="l" marL="626106" indent="-313053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Bundle them with other products to drive upsells.</a:t>
              </a:r>
            </a:p>
            <a:p>
              <a:pPr algn="l" marL="626106" indent="-313053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them in promotions and loyalty programs to increase repeat purchases.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DAGrDtw991E</dc:identifier>
  <dcterms:modified xsi:type="dcterms:W3CDTF">2011-08-01T06:04:30Z</dcterms:modified>
  <cp:revision>1</cp:revision>
  <dc:title>BRIGHT LI</dc:title>
</cp:coreProperties>
</file>